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344" r:id="rId2"/>
    <p:sldId id="345" r:id="rId3"/>
    <p:sldId id="346" r:id="rId4"/>
    <p:sldId id="257" r:id="rId5"/>
    <p:sldId id="343" r:id="rId6"/>
    <p:sldId id="326" r:id="rId7"/>
    <p:sldId id="329" r:id="rId8"/>
    <p:sldId id="336" r:id="rId9"/>
    <p:sldId id="337" r:id="rId10"/>
    <p:sldId id="338" r:id="rId11"/>
    <p:sldId id="339" r:id="rId12"/>
    <p:sldId id="341" r:id="rId13"/>
    <p:sldId id="34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25" autoAdjust="0"/>
    <p:restoredTop sz="80537" autoAdjust="0"/>
  </p:normalViewPr>
  <p:slideViewPr>
    <p:cSldViewPr snapToGrid="0">
      <p:cViewPr varScale="1">
        <p:scale>
          <a:sx n="70" d="100"/>
          <a:sy n="70" d="100"/>
        </p:scale>
        <p:origin x="-1118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2604" y="84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656DB-369B-41F9-A4AD-D6EA50939E7A}" type="datetimeFigureOut">
              <a:rPr lang="en-IN" smtClean="0"/>
              <a:pPr/>
              <a:t>20-01-2025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78D8E-6BBE-4CC5-AB15-39D158B4D7F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85840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78D8E-6BBE-4CC5-AB15-39D158B4D7FD}" type="slidenum">
              <a:rPr lang="en-IN" smtClean="0"/>
              <a:pPr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32797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E78D8E-6BBE-4CC5-AB15-39D158B4D7FD}" type="slidenum">
              <a:rPr lang="en-IN" smtClean="0"/>
              <a:pPr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76265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E78D8E-6BBE-4CC5-AB15-39D158B4D7FD}" type="slidenum">
              <a:rPr lang="en-IN" smtClean="0"/>
              <a:pPr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26637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E38C457-6A04-06B9-C26A-BEBF1B22D0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CDB9B3A8-20BF-CE8D-3896-D7D04CC030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4132CE0E-64F0-88DC-7889-414650D13E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8FBD593-241D-FC44-1E46-340A2ABE22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E78D8E-6BBE-4CC5-AB15-39D158B4D7FD}" type="slidenum">
              <a:rPr lang="en-IN" smtClean="0"/>
              <a:pPr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72815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95F0C82-C3FF-C67C-71A8-5093150846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7FC18759-ED6F-4524-17F1-AAAC289440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5C8F43D9-CB02-A96A-2C5D-633F6878E9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D00E6BC-FEF8-96BF-02D6-3152C78654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E78D8E-6BBE-4CC5-AB15-39D158B4D7FD}" type="slidenum">
              <a:rPr lang="en-IN" smtClean="0"/>
              <a:pPr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30396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95F0C82-C3FF-C67C-71A8-5093150846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7FC18759-ED6F-4524-17F1-AAAC289440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5C8F43D9-CB02-A96A-2C5D-633F6878E9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D00E6BC-FEF8-96BF-02D6-3152C78654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E78D8E-6BBE-4CC5-AB15-39D158B4D7FD}" type="slidenum">
              <a:rPr lang="en-IN" smtClean="0"/>
              <a:pPr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102960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95F0C82-C3FF-C67C-71A8-5093150846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7FC18759-ED6F-4524-17F1-AAAC289440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5C8F43D9-CB02-A96A-2C5D-633F6878E9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D00E6BC-FEF8-96BF-02D6-3152C78654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E78D8E-6BBE-4CC5-AB15-39D158B4D7FD}" type="slidenum">
              <a:rPr lang="en-IN" smtClean="0"/>
              <a:pPr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38369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95F0C82-C3FF-C67C-71A8-5093150846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7FC18759-ED6F-4524-17F1-AAAC289440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5C8F43D9-CB02-A96A-2C5D-633F6878E9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D00E6BC-FEF8-96BF-02D6-3152C78654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E78D8E-6BBE-4CC5-AB15-39D158B4D7FD}" type="slidenum">
              <a:rPr lang="en-IN" smtClean="0"/>
              <a:pPr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51611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917EDB-72C3-42A7-BE54-3BEE7B465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94E3365-04D1-4863-BC0E-4391EAB34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6B637F-0302-4AA4-BF43-292C12727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223F-04DD-45B2-8DC9-614A0D423985}" type="datetime1">
              <a:rPr lang="en-IN" smtClean="0"/>
              <a:pPr/>
              <a:t>20-01-2025</a:t>
            </a:fld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7F78F1-2C03-43BA-840D-58389BEAD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0BAA-EFAC-4565-A7B5-CF3517AE805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5F8B856A-ED60-45DD-A625-CAC1B20F0217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9F4A73-44B8-4388-9A76-96548DF45C9E}" type="datetime1">
              <a:rPr lang="en-IN" smtClean="0"/>
              <a:pPr/>
              <a:t>20-01-2025</a:t>
            </a:fld>
            <a:endParaRPr lang="en-IN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097B05EE-961D-45FE-B1E9-80301F0EE5E9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3FF6A735-5414-4B5A-B288-B5064A5E230D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550BAA-EFAC-4565-A7B5-CF3517AE805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06548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634FED-AB99-4F01-8F6A-48B888D7A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E8A46C6-CF2C-4EFE-9CCE-49BA8F5912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B13DB2-20B5-43BD-B74E-947933178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C70F5-A6B2-4502-A5E9-52DA37DAB5CE}" type="datetime1">
              <a:rPr lang="en-IN" smtClean="0"/>
              <a:pPr/>
              <a:t>20-01-2025</a:t>
            </a:fld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9584FA-B525-416F-B92B-4D3326930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0BAA-EFAC-4565-A7B5-CF3517AE805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36957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71C8E5C-8396-4C27-8AEE-EF3ADA321C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DC20C27-713B-45C4-B194-C867D545D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AF7B1B-C23F-448D-836A-2783319BF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B2621-B696-4D09-8A0B-EF2F7BA0D6AD}" type="datetime1">
              <a:rPr lang="en-IN" smtClean="0"/>
              <a:pPr/>
              <a:t>20-01-2025</a:t>
            </a:fld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62EDC57-8527-48E3-B6FF-8293561E9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0BAA-EFAC-4565-A7B5-CF3517AE805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51410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5A295D-B9B0-4409-852D-560B8A054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E7DE3B-56C2-465A-9BDF-5849C021C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229934-BC97-4BBB-A3BA-D499A92FC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81AF-9C2C-4C5D-8001-CB99D1775D40}" type="datetime1">
              <a:rPr lang="en-IN" smtClean="0"/>
              <a:pPr/>
              <a:t>20-01-2025</a:t>
            </a:fld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D4CDB24-C0B4-4EC3-B66E-14213826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0BAA-EFAC-4565-A7B5-CF3517AE8057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0ED606AF-B177-4725-B735-DD96E1FA9CD4}"/>
              </a:ext>
            </a:extLst>
          </p:cNvPr>
          <p:cNvCxnSpPr/>
          <p:nvPr userDrawn="1"/>
        </p:nvCxnSpPr>
        <p:spPr>
          <a:xfrm>
            <a:off x="0" y="6266688"/>
            <a:ext cx="1219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Date Placeholder 3">
            <a:extLst>
              <a:ext uri="{FF2B5EF4-FFF2-40B4-BE49-F238E27FC236}">
                <a16:creationId xmlns:a16="http://schemas.microsoft.com/office/drawing/2014/main" xmlns="" id="{5F8B856A-ED60-45DD-A625-CAC1B20F0217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9F4A73-44B8-4388-9A76-96548DF45C9E}" type="datetime1">
              <a:rPr lang="en-IN" smtClean="0"/>
              <a:pPr/>
              <a:t>20-01-2025</a:t>
            </a:fld>
            <a:endParaRPr lang="en-IN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xmlns="" id="{097B05EE-961D-45FE-B1E9-80301F0EE5E9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3FF6A735-5414-4B5A-B288-B5064A5E230D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550BAA-EFAC-4565-A7B5-CF3517AE8057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9E723044-B46E-459A-86B1-ADFD2A7CFD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050" t="16615" r="22731" b="14917"/>
          <a:stretch/>
        </p:blipFill>
        <p:spPr>
          <a:xfrm>
            <a:off x="0" y="0"/>
            <a:ext cx="629541" cy="58478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370293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DCCC0C-AFDC-4F83-BFE7-6F7402607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49B3213-DF6D-4B4E-BDE7-BCBF11E76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802CAC-B30B-4F22-9223-282EEE28E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7B72-5B24-49C7-B595-4A2C05DCD123}" type="datetime1">
              <a:rPr lang="en-IN" smtClean="0"/>
              <a:pPr/>
              <a:t>20-01-2025</a:t>
            </a:fld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D8D20F-B698-4B59-88BA-BFC54AEB5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0BAA-EFAC-4565-A7B5-CF3517AE805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28047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FD6FE7-578F-4662-AC77-BE7051299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C3825E-EF91-4434-AEB7-949F243A8C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EA658CC-45CE-4C39-9390-B161F2893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ACAD6C0-93D9-4C47-959A-AB2511294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B7EE5-AA1C-4717-8580-EB7A70DA8A68}" type="datetime1">
              <a:rPr lang="en-IN" smtClean="0"/>
              <a:pPr/>
              <a:t>20-01-2025</a:t>
            </a:fld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7248D09-7FFA-4DB3-8E98-E925E3F3F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0BAA-EFAC-4565-A7B5-CF3517AE805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15187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4A7CB6-EE17-4259-99B1-9D5E21DE9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D4F4CE0-031E-4872-9443-C3FAF5896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9E2F11E-32FA-4EB2-A5D1-8600B91387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D5740EF-0B98-4231-88BB-C91E5715CB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3060000-75C8-45FC-BBF4-736FE6F2A8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B60A5DF-E9B3-4784-B32E-2DC19A7A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9AE5-7C05-4697-BB50-E1CEAE526076}" type="datetime1">
              <a:rPr lang="en-IN" smtClean="0"/>
              <a:pPr/>
              <a:t>20-01-2025</a:t>
            </a:fld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86BFCBD-FE1E-48A8-AD52-ED4375E9F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0BAA-EFAC-4565-A7B5-CF3517AE805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36491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A8276F-B754-491F-82EF-51E001860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9864A05-2333-4FC5-AEA0-6FBCBA281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55B1-0E97-43D7-8507-1FB95CC6A65E}" type="datetime1">
              <a:rPr lang="en-IN" smtClean="0"/>
              <a:pPr/>
              <a:t>20-01-2025</a:t>
            </a:fld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16A3EF9-6437-4F24-906A-3D14D87F1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0BAA-EFAC-4565-A7B5-CF3517AE805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18463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160AF49-6E69-42B8-B553-BBAFE0A95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68CDF-EED5-444C-8BFD-0124D2CC578D}" type="datetime1">
              <a:rPr lang="en-IN" smtClean="0"/>
              <a:pPr/>
              <a:t>20-01-2025</a:t>
            </a:fld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CB2778D-C315-4A31-8DBA-B3F1436F9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0BAA-EFAC-4565-A7B5-CF3517AE805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6964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D754DB-8B90-4ED3-BF14-9DBDA2BB0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1F6D05-E529-4F4C-9BAB-1B7692CA7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52A9A60-04FF-40A8-A7BB-67A271497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DBCEC52-1955-4CED-8DB4-9A63B222D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04BA-B5E1-4298-A181-0D274876DC6F}" type="datetime1">
              <a:rPr lang="en-IN" smtClean="0"/>
              <a:pPr/>
              <a:t>20-01-2025</a:t>
            </a:fld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D810CA5-0B71-470D-889F-F68BFAC91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0BAA-EFAC-4565-A7B5-CF3517AE805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87167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7934E9-3322-4C0C-ABCA-C14651F55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5C32157-0D29-4368-B6D9-D8B6BB126C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0E4922F-8EC5-4530-98DB-5D263A9EC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E190862-19CA-480A-B99E-8B730DBE9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248C8-BE5C-4D4D-B8AF-D2A7F74AFE1D}" type="datetime1">
              <a:rPr lang="en-IN" smtClean="0"/>
              <a:pPr/>
              <a:t>20-01-2025</a:t>
            </a:fld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5E996BA-0E17-4472-A8C4-1A2BFD759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0BAA-EFAC-4565-A7B5-CF3517AE805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4764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8B856A-ED60-45DD-A625-CAC1B20F02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F4A73-44B8-4388-9A76-96548DF45C9E}" type="datetime1">
              <a:rPr lang="en-IN" smtClean="0"/>
              <a:pPr/>
              <a:t>20-01-2025</a:t>
            </a:fld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F6A735-5414-4B5A-B288-B5064A5E23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50BAA-EFAC-4565-A7B5-CF3517AE8057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72972" y="76912"/>
            <a:ext cx="919028" cy="50786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02929" y="0"/>
            <a:ext cx="880596" cy="65969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08700" y="6173854"/>
            <a:ext cx="974600" cy="73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323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EF5C1BC-1F4A-4945-80CA-B7D6002BC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26651" y="0"/>
            <a:ext cx="1365349" cy="1328447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xmlns="" id="{EB725640-B88A-4749-BF97-944C22B1E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328447"/>
            <a:ext cx="9144000" cy="1701800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Design Competition</a:t>
            </a:r>
            <a:endParaRPr lang="en-IN" sz="5400" b="1" dirty="0"/>
          </a:p>
        </p:txBody>
      </p:sp>
    </p:spTree>
    <p:extLst>
      <p:ext uri="{BB962C8B-B14F-4D97-AF65-F5344CB8AC3E}">
        <p14:creationId xmlns:p14="http://schemas.microsoft.com/office/powerpoint/2010/main" xmlns="" val="231840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9A6381E-A802-BEA5-BB59-1587B61978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9D5BCB-24B0-B415-D22C-6F38114DA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472D-9045-4A66-BA37-EA7EF46A2C21}" type="datetime1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48246B-2E44-278D-515C-A3BEA5264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771D-C6E9-4C7E-BAA5-6DF1A81E285A}" type="slidenum">
              <a:rPr lang="en-IN" smtClean="0"/>
              <a:pPr/>
              <a:t>10</a:t>
            </a:fld>
            <a:endParaRPr lang="en-IN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8711D156-C33E-2174-48A8-7942AB8CC37A}"/>
              </a:ext>
            </a:extLst>
          </p:cNvPr>
          <p:cNvSpPr txBox="1">
            <a:spLocks/>
          </p:cNvSpPr>
          <p:nvPr/>
        </p:nvSpPr>
        <p:spPr>
          <a:xfrm>
            <a:off x="838200" y="-9043"/>
            <a:ext cx="10515600" cy="654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/>
              <a:t>Conclusion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B1940DF5-534F-13EF-D68E-BC579E5BC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962" y="727038"/>
            <a:ext cx="10515600" cy="513707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400" dirty="0" smtClean="0"/>
              <a:t>Summary of findings. It can include</a:t>
            </a:r>
          </a:p>
          <a:p>
            <a:pPr lvl="1" algn="just">
              <a:lnSpc>
                <a:spcPct val="100000"/>
              </a:lnSpc>
            </a:pPr>
            <a:r>
              <a:rPr lang="en-US" sz="2000" dirty="0" smtClean="0"/>
              <a:t>Geometry details</a:t>
            </a:r>
          </a:p>
          <a:p>
            <a:pPr lvl="1" algn="just">
              <a:lnSpc>
                <a:spcPct val="100000"/>
              </a:lnSpc>
            </a:pPr>
            <a:r>
              <a:rPr lang="en-US" sz="2000" dirty="0" smtClean="0"/>
              <a:t>Mass details</a:t>
            </a:r>
          </a:p>
          <a:p>
            <a:pPr lvl="1" algn="just">
              <a:lnSpc>
                <a:spcPct val="100000"/>
              </a:lnSpc>
            </a:pPr>
            <a:r>
              <a:rPr lang="en-US" sz="2000" dirty="0" smtClean="0"/>
              <a:t>Hardware Construction in detail etc.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2400" dirty="0"/>
          </a:p>
          <a:p>
            <a:pPr algn="just">
              <a:lnSpc>
                <a:spcPct val="100000"/>
              </a:lnSpc>
            </a:pPr>
            <a:endParaRPr lang="en-US" sz="3200" b="1" dirty="0"/>
          </a:p>
          <a:p>
            <a:pPr algn="just"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423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9A6381E-A802-BEA5-BB59-1587B61978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9D5BCB-24B0-B415-D22C-6F38114DA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472D-9045-4A66-BA37-EA7EF46A2C21}" type="datetime1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48246B-2E44-278D-515C-A3BEA5264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771D-C6E9-4C7E-BAA5-6DF1A81E285A}" type="slidenum">
              <a:rPr lang="en-IN" smtClean="0"/>
              <a:pPr/>
              <a:t>11</a:t>
            </a:fld>
            <a:endParaRPr lang="en-IN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8711D156-C33E-2174-48A8-7942AB8CC37A}"/>
              </a:ext>
            </a:extLst>
          </p:cNvPr>
          <p:cNvSpPr txBox="1">
            <a:spLocks/>
          </p:cNvSpPr>
          <p:nvPr/>
        </p:nvSpPr>
        <p:spPr>
          <a:xfrm>
            <a:off x="838200" y="-9043"/>
            <a:ext cx="10515600" cy="654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/>
              <a:t>Feedback and Suggestions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B1940DF5-534F-13EF-D68E-BC579E5BC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962" y="727038"/>
            <a:ext cx="10515600" cy="513707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400" dirty="0" smtClean="0"/>
              <a:t>Feedback about the software.</a:t>
            </a:r>
          </a:p>
          <a:p>
            <a:pPr algn="just">
              <a:lnSpc>
                <a:spcPct val="100000"/>
              </a:lnSpc>
            </a:pPr>
            <a:r>
              <a:rPr lang="en-US" sz="2400" dirty="0" smtClean="0"/>
              <a:t>Suggestions for further improvement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2400" dirty="0"/>
          </a:p>
          <a:p>
            <a:pPr algn="just">
              <a:lnSpc>
                <a:spcPct val="100000"/>
              </a:lnSpc>
            </a:pPr>
            <a:endParaRPr lang="en-US" sz="3200" b="1" dirty="0"/>
          </a:p>
          <a:p>
            <a:pPr algn="just"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515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9A6381E-A802-BEA5-BB59-1587B61978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9D5BCB-24B0-B415-D22C-6F38114DA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472D-9045-4A66-BA37-EA7EF46A2C21}" type="datetime1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48246B-2E44-278D-515C-A3BEA5264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771D-C6E9-4C7E-BAA5-6DF1A81E285A}" type="slidenum">
              <a:rPr lang="en-IN" smtClean="0"/>
              <a:pPr/>
              <a:t>12</a:t>
            </a:fld>
            <a:endParaRPr lang="en-IN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8711D156-C33E-2174-48A8-7942AB8CC37A}"/>
              </a:ext>
            </a:extLst>
          </p:cNvPr>
          <p:cNvSpPr txBox="1">
            <a:spLocks/>
          </p:cNvSpPr>
          <p:nvPr/>
        </p:nvSpPr>
        <p:spPr>
          <a:xfrm>
            <a:off x="838200" y="-9043"/>
            <a:ext cx="10515600" cy="654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/>
              <a:t>References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B1940DF5-534F-13EF-D68E-BC579E5BC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962" y="727038"/>
            <a:ext cx="10515600" cy="513707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400" dirty="0" smtClean="0"/>
              <a:t>List out the references</a:t>
            </a:r>
          </a:p>
          <a:p>
            <a:pPr algn="just">
              <a:lnSpc>
                <a:spcPct val="100000"/>
              </a:lnSpc>
            </a:pPr>
            <a:endParaRPr lang="en-US" sz="2400" dirty="0"/>
          </a:p>
          <a:p>
            <a:pPr algn="just">
              <a:lnSpc>
                <a:spcPct val="100000"/>
              </a:lnSpc>
            </a:pPr>
            <a:endParaRPr lang="en-US" sz="3200" b="1" dirty="0"/>
          </a:p>
          <a:p>
            <a:pPr algn="just"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738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9A6381E-A802-BEA5-BB59-1587B61978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9D5BCB-24B0-B415-D22C-6F38114DA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472D-9045-4A66-BA37-EA7EF46A2C21}" type="datetime1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48246B-2E44-278D-515C-A3BEA5264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771D-C6E9-4C7E-BAA5-6DF1A81E285A}" type="slidenum">
              <a:rPr lang="en-IN" smtClean="0"/>
              <a:pPr/>
              <a:t>13</a:t>
            </a:fld>
            <a:endParaRPr lang="en-IN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8711D156-C33E-2174-48A8-7942AB8CC37A}"/>
              </a:ext>
            </a:extLst>
          </p:cNvPr>
          <p:cNvSpPr txBox="1">
            <a:spLocks/>
          </p:cNvSpPr>
          <p:nvPr/>
        </p:nvSpPr>
        <p:spPr>
          <a:xfrm>
            <a:off x="838200" y="-9043"/>
            <a:ext cx="10515600" cy="654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/>
              <a:t>Acknowledgements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B1940DF5-534F-13EF-D68E-BC579E5BC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962" y="727038"/>
            <a:ext cx="10515600" cy="513707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400" dirty="0" smtClean="0"/>
              <a:t>Skip this slide, if not required</a:t>
            </a:r>
            <a:endParaRPr lang="en-US" sz="2400" dirty="0"/>
          </a:p>
          <a:p>
            <a:pPr algn="just">
              <a:lnSpc>
                <a:spcPct val="100000"/>
              </a:lnSpc>
            </a:pPr>
            <a:endParaRPr lang="en-US" sz="3200" b="1" dirty="0"/>
          </a:p>
          <a:p>
            <a:pPr algn="just"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950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A4C7BCD-4698-457D-B1D4-27DB6BE17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472D-9045-4A66-BA37-EA7EF46A2C21}" type="datetime1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E5502D9-7AF4-46DD-8B9A-0BB38783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771D-C6E9-4C7E-BAA5-6DF1A81E285A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4649CAD1-3720-424E-A090-B480EF7E97E8}"/>
              </a:ext>
            </a:extLst>
          </p:cNvPr>
          <p:cNvSpPr txBox="1">
            <a:spLocks/>
          </p:cNvSpPr>
          <p:nvPr/>
        </p:nvSpPr>
        <p:spPr>
          <a:xfrm>
            <a:off x="838200" y="-9043"/>
            <a:ext cx="10515600" cy="654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/>
              <a:t>General Guidelines</a:t>
            </a:r>
            <a:endParaRPr lang="en-IN" sz="32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965014"/>
            <a:ext cx="10515600" cy="4351338"/>
          </a:xfrm>
        </p:spPr>
        <p:txBody>
          <a:bodyPr/>
          <a:lstStyle/>
          <a:p>
            <a:pPr algn="just"/>
            <a:r>
              <a:rPr lang="en-US" sz="2000" dirty="0" smtClean="0"/>
              <a:t>Submit your presentation on Microsoft CMT through the link provided on the NAFED08 website by 20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January 2025. </a:t>
            </a:r>
          </a:p>
          <a:p>
            <a:pPr algn="just"/>
            <a:r>
              <a:rPr lang="en-US" sz="2000" dirty="0" smtClean="0"/>
              <a:t>Ensure the presentation is in the prescribed format..</a:t>
            </a:r>
          </a:p>
          <a:p>
            <a:pPr algn="just"/>
            <a:r>
              <a:rPr lang="en-US" sz="2000" dirty="0" smtClean="0"/>
              <a:t>Online screening will take place on 22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January 2025.</a:t>
            </a:r>
          </a:p>
          <a:p>
            <a:pPr algn="just"/>
            <a:r>
              <a:rPr lang="en-US" sz="2000" dirty="0" smtClean="0"/>
              <a:t>The online meeting link, along with the screening schedule, will be sent to the Team Leader’s email on 21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January 2025.</a:t>
            </a:r>
          </a:p>
          <a:p>
            <a:pPr algn="just"/>
            <a:r>
              <a:rPr lang="en-US" sz="2000" dirty="0" smtClean="0"/>
              <a:t>All the team members must be present during the online screening.</a:t>
            </a:r>
          </a:p>
          <a:p>
            <a:pPr algn="just"/>
            <a:r>
              <a:rPr lang="en-US" sz="2000" dirty="0" smtClean="0"/>
              <a:t>No individuals outside the team are permitted to attend the screening.</a:t>
            </a:r>
          </a:p>
          <a:p>
            <a:pPr algn="just"/>
            <a:r>
              <a:rPr lang="en-US" sz="2000" dirty="0"/>
              <a:t>Ensure strict adherence to the scheduled timings.</a:t>
            </a:r>
          </a:p>
          <a:p>
            <a:pPr algn="just"/>
            <a:r>
              <a:rPr lang="en-US" sz="2000" dirty="0"/>
              <a:t>Limit your presentation to </a:t>
            </a:r>
            <a:r>
              <a:rPr lang="en-US" sz="2000" b="1" dirty="0"/>
              <a:t>10 minutes</a:t>
            </a:r>
            <a:r>
              <a:rPr lang="en-US" sz="2000" dirty="0"/>
              <a:t>.</a:t>
            </a:r>
          </a:p>
          <a:p>
            <a:pPr algn="just"/>
            <a:r>
              <a:rPr lang="en-US" sz="2000" dirty="0"/>
              <a:t>The presentation will be followed by a question-and-answer session with the judges.</a:t>
            </a:r>
          </a:p>
          <a:p>
            <a:pPr algn="just"/>
            <a:r>
              <a:rPr lang="en-US" sz="2000" dirty="0"/>
              <a:t>The judges’ decisions will be final and binding.</a:t>
            </a:r>
          </a:p>
          <a:p>
            <a:pPr algn="just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84885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A4C7BCD-4698-457D-B1D4-27DB6BE17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472D-9045-4A66-BA37-EA7EF46A2C21}" type="datetime1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E5502D9-7AF4-46DD-8B9A-0BB38783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771D-C6E9-4C7E-BAA5-6DF1A81E285A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4649CAD1-3720-424E-A090-B480EF7E97E8}"/>
              </a:ext>
            </a:extLst>
          </p:cNvPr>
          <p:cNvSpPr txBox="1">
            <a:spLocks/>
          </p:cNvSpPr>
          <p:nvPr/>
        </p:nvSpPr>
        <p:spPr>
          <a:xfrm>
            <a:off x="838200" y="-9043"/>
            <a:ext cx="10515600" cy="654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/>
              <a:t>General Guidelines</a:t>
            </a:r>
            <a:endParaRPr lang="en-IN" sz="32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965014"/>
            <a:ext cx="10515600" cy="4351338"/>
          </a:xfrm>
        </p:spPr>
        <p:txBody>
          <a:bodyPr/>
          <a:lstStyle/>
          <a:p>
            <a:pPr algn="just"/>
            <a:r>
              <a:rPr lang="en-US" sz="2000" dirty="0" smtClean="0"/>
              <a:t>Participants can preferably join the screening through a system where FEAST is installed. Judges might request to view the model during the session.</a:t>
            </a:r>
          </a:p>
          <a:p>
            <a:pPr algn="just"/>
            <a:r>
              <a:rPr lang="en-US" sz="2000" dirty="0" smtClean="0"/>
              <a:t>Verify your internet connection and test your audio/video setup before the screening.</a:t>
            </a:r>
          </a:p>
          <a:p>
            <a:pPr algn="just"/>
            <a:r>
              <a:rPr lang="en-US" sz="2000" dirty="0" smtClean="0"/>
              <a:t>The presentation must be your team’s original work. </a:t>
            </a:r>
          </a:p>
          <a:p>
            <a:pPr algn="just"/>
            <a:r>
              <a:rPr lang="en-US" sz="2000" dirty="0" smtClean="0"/>
              <a:t>Plagiarism will result in disqualification.</a:t>
            </a:r>
          </a:p>
        </p:txBody>
      </p:sp>
    </p:spTree>
    <p:extLst>
      <p:ext uri="{BB962C8B-B14F-4D97-AF65-F5344CB8AC3E}">
        <p14:creationId xmlns:p14="http://schemas.microsoft.com/office/powerpoint/2010/main" xmlns="" val="358884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EF5C1BC-1F4A-4945-80CA-B7D6002BC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26651" y="0"/>
            <a:ext cx="1365349" cy="1328447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xmlns="" id="{EB725640-B88A-4749-BF97-944C22B1E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328447"/>
            <a:ext cx="9144000" cy="1701800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Title</a:t>
            </a:r>
            <a:endParaRPr lang="en-IN" sz="5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CEDF5F9-0FB2-4114-84AF-9B270ECB2881}"/>
              </a:ext>
            </a:extLst>
          </p:cNvPr>
          <p:cNvSpPr txBox="1"/>
          <p:nvPr/>
        </p:nvSpPr>
        <p:spPr>
          <a:xfrm>
            <a:off x="1523999" y="4148501"/>
            <a:ext cx="9162498" cy="14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400" dirty="0" smtClean="0">
                <a:solidFill>
                  <a:srgbClr val="0070C0"/>
                </a:solidFill>
              </a:rPr>
              <a:t>Team Leader:		Team Member 1: 	Team Member 2:</a:t>
            </a:r>
          </a:p>
          <a:p>
            <a:pPr algn="ctr">
              <a:lnSpc>
                <a:spcPct val="200000"/>
              </a:lnSpc>
            </a:pPr>
            <a:r>
              <a:rPr lang="en-US" sz="2400" dirty="0" smtClean="0">
                <a:solidFill>
                  <a:srgbClr val="0070C0"/>
                </a:solidFill>
              </a:rPr>
              <a:t>Institute / </a:t>
            </a:r>
            <a:r>
              <a:rPr lang="en-US" sz="2400" dirty="0" err="1" smtClean="0">
                <a:solidFill>
                  <a:srgbClr val="0070C0"/>
                </a:solidFill>
              </a:rPr>
              <a:t>Organisation</a:t>
            </a:r>
            <a:r>
              <a:rPr lang="en-US" sz="2400" dirty="0" smtClean="0">
                <a:solidFill>
                  <a:srgbClr val="0070C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85636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A4C7BCD-4698-457D-B1D4-27DB6BE17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472D-9045-4A66-BA37-EA7EF46A2C21}" type="datetime1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E5502D9-7AF4-46DD-8B9A-0BB38783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771D-C6E9-4C7E-BAA5-6DF1A81E285A}" type="slidenum">
              <a:rPr lang="en-IN" smtClean="0"/>
              <a:pPr/>
              <a:t>5</a:t>
            </a:fld>
            <a:endParaRPr lang="en-IN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4649CAD1-3720-424E-A090-B480EF7E97E8}"/>
              </a:ext>
            </a:extLst>
          </p:cNvPr>
          <p:cNvSpPr txBox="1">
            <a:spLocks/>
          </p:cNvSpPr>
          <p:nvPr/>
        </p:nvSpPr>
        <p:spPr>
          <a:xfrm>
            <a:off x="838200" y="-9043"/>
            <a:ext cx="10515600" cy="654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/>
              <a:t>Problem Statement</a:t>
            </a:r>
            <a:endParaRPr lang="en-IN" sz="32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965014"/>
            <a:ext cx="10515600" cy="4351338"/>
          </a:xfrm>
        </p:spPr>
        <p:txBody>
          <a:bodyPr/>
          <a:lstStyle/>
          <a:p>
            <a:pPr algn="just"/>
            <a:r>
              <a:rPr lang="en-US" dirty="0" smtClean="0"/>
              <a:t>Briefly explain your problem statement and its objectives with supporting figures</a:t>
            </a:r>
          </a:p>
        </p:txBody>
      </p:sp>
    </p:spTree>
    <p:extLst>
      <p:ext uri="{BB962C8B-B14F-4D97-AF65-F5344CB8AC3E}">
        <p14:creationId xmlns:p14="http://schemas.microsoft.com/office/powerpoint/2010/main" xmlns="" val="212034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A4C7BCD-4698-457D-B1D4-27DB6BE17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472D-9045-4A66-BA37-EA7EF46A2C21}" type="datetime1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E5502D9-7AF4-46DD-8B9A-0BB38783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771D-C6E9-4C7E-BAA5-6DF1A81E285A}" type="slidenum">
              <a:rPr lang="en-IN" smtClean="0"/>
              <a:pPr/>
              <a:t>6</a:t>
            </a:fld>
            <a:endParaRPr lang="en-IN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4649CAD1-3720-424E-A090-B480EF7E97E8}"/>
              </a:ext>
            </a:extLst>
          </p:cNvPr>
          <p:cNvSpPr txBox="1">
            <a:spLocks/>
          </p:cNvSpPr>
          <p:nvPr/>
        </p:nvSpPr>
        <p:spPr>
          <a:xfrm>
            <a:off x="838200" y="-9043"/>
            <a:ext cx="10515600" cy="654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/>
              <a:t>Assumptions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BD4E3CD0-6FE4-4564-BE94-2811446C6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2482"/>
            <a:ext cx="10515600" cy="513707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/>
              <a:t>Briefly explain all the assumptions and simplifications.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Skip this slide if no assumptions are made.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25863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A4C7BCD-4698-457D-B1D4-27DB6BE17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472D-9045-4A66-BA37-EA7EF46A2C21}" type="datetime1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E5502D9-7AF4-46DD-8B9A-0BB38783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771D-C6E9-4C7E-BAA5-6DF1A81E285A}" type="slidenum">
              <a:rPr lang="en-IN" smtClean="0"/>
              <a:pPr/>
              <a:t>7</a:t>
            </a:fld>
            <a:endParaRPr lang="en-IN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4649CAD1-3720-424E-A090-B480EF7E97E8}"/>
              </a:ext>
            </a:extLst>
          </p:cNvPr>
          <p:cNvSpPr txBox="1">
            <a:spLocks/>
          </p:cNvSpPr>
          <p:nvPr/>
        </p:nvSpPr>
        <p:spPr>
          <a:xfrm>
            <a:off x="838200" y="-9043"/>
            <a:ext cx="10515600" cy="654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/>
              <a:t>Methodology</a:t>
            </a:r>
            <a:endParaRPr lang="en-IN" sz="3200" b="1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BD4E3CD0-6FE4-4564-BE94-2811446C6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962" y="727038"/>
            <a:ext cx="10515600" cy="513707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400" dirty="0" smtClean="0"/>
              <a:t>Briefly explain the modelling procedure you followed to create the model in FEAST software.</a:t>
            </a:r>
          </a:p>
          <a:p>
            <a:pPr algn="just">
              <a:lnSpc>
                <a:spcPct val="100000"/>
              </a:lnSpc>
            </a:pPr>
            <a:r>
              <a:rPr lang="en-US" sz="2400" dirty="0" smtClean="0"/>
              <a:t>Units followed for all the inputs</a:t>
            </a:r>
          </a:p>
          <a:p>
            <a:pPr algn="just">
              <a:lnSpc>
                <a:spcPct val="100000"/>
              </a:lnSpc>
            </a:pPr>
            <a:r>
              <a:rPr lang="en-US" sz="2400" dirty="0" smtClean="0"/>
              <a:t>Provide geometry details and hardware constructions</a:t>
            </a:r>
          </a:p>
          <a:p>
            <a:pPr algn="just">
              <a:lnSpc>
                <a:spcPct val="100000"/>
              </a:lnSpc>
            </a:pPr>
            <a:r>
              <a:rPr lang="en-US" sz="2400" dirty="0" smtClean="0"/>
              <a:t>Material and physical properties used</a:t>
            </a:r>
          </a:p>
          <a:p>
            <a:pPr algn="just">
              <a:lnSpc>
                <a:spcPct val="100000"/>
              </a:lnSpc>
            </a:pPr>
            <a:r>
              <a:rPr lang="en-US" sz="2400" dirty="0" smtClean="0"/>
              <a:t>Applied loads and boundary conditions</a:t>
            </a:r>
          </a:p>
          <a:p>
            <a:pPr algn="just">
              <a:lnSpc>
                <a:spcPct val="100000"/>
              </a:lnSpc>
            </a:pPr>
            <a:r>
              <a:rPr lang="en-US" sz="2400" dirty="0" smtClean="0"/>
              <a:t>Analysis types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02635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70F6E8F-B380-D7FF-4686-B51753F1D7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FAF25D-DBEB-F5CD-AFAC-6461CF57B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472D-9045-4A66-BA37-EA7EF46A2C21}" type="datetime1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A4C335-F940-DF73-EF00-B13AE3F51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771D-C6E9-4C7E-BAA5-6DF1A81E285A}" type="slidenum">
              <a:rPr lang="en-IN" smtClean="0"/>
              <a:pPr/>
              <a:t>8</a:t>
            </a:fld>
            <a:endParaRPr lang="en-IN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36C31DAB-0898-F575-12AA-359CD0871EDA}"/>
              </a:ext>
            </a:extLst>
          </p:cNvPr>
          <p:cNvSpPr txBox="1">
            <a:spLocks/>
          </p:cNvSpPr>
          <p:nvPr/>
        </p:nvSpPr>
        <p:spPr>
          <a:xfrm>
            <a:off x="838200" y="-9043"/>
            <a:ext cx="10515600" cy="654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/>
              <a:t>Finite Element Details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EEE79931-EBD3-337C-B5BC-CEBEF22B6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962" y="727038"/>
            <a:ext cx="10515600" cy="513707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400" dirty="0" smtClean="0"/>
              <a:t>List out the following along with supporting images:</a:t>
            </a:r>
          </a:p>
          <a:p>
            <a:pPr lvl="1" algn="just">
              <a:lnSpc>
                <a:spcPct val="100000"/>
              </a:lnSpc>
            </a:pPr>
            <a:r>
              <a:rPr lang="en-US" sz="2000" dirty="0" smtClean="0"/>
              <a:t>Element types used</a:t>
            </a:r>
          </a:p>
          <a:p>
            <a:pPr lvl="1" algn="just">
              <a:lnSpc>
                <a:spcPct val="100000"/>
              </a:lnSpc>
            </a:pPr>
            <a:r>
              <a:rPr lang="en-US" sz="2000" dirty="0" smtClean="0"/>
              <a:t>Material model used</a:t>
            </a:r>
          </a:p>
          <a:p>
            <a:pPr lvl="1" algn="just">
              <a:lnSpc>
                <a:spcPct val="100000"/>
              </a:lnSpc>
            </a:pPr>
            <a:r>
              <a:rPr lang="en-US" sz="2000" dirty="0" smtClean="0"/>
              <a:t>Number of elements</a:t>
            </a:r>
          </a:p>
          <a:p>
            <a:pPr lvl="1" algn="just">
              <a:lnSpc>
                <a:spcPct val="100000"/>
              </a:lnSpc>
            </a:pPr>
            <a:r>
              <a:rPr lang="en-US" sz="2000" dirty="0" smtClean="0"/>
              <a:t>Number of nodes</a:t>
            </a:r>
          </a:p>
          <a:p>
            <a:pPr lvl="1" algn="just">
              <a:lnSpc>
                <a:spcPct val="100000"/>
              </a:lnSpc>
            </a:pPr>
            <a:r>
              <a:rPr lang="en-US" sz="2000" dirty="0" smtClean="0"/>
              <a:t>Number of degrees of freedom</a:t>
            </a:r>
          </a:p>
          <a:p>
            <a:pPr algn="just">
              <a:lnSpc>
                <a:spcPct val="100000"/>
              </a:lnSpc>
            </a:pPr>
            <a:r>
              <a:rPr lang="en-US" sz="2400" dirty="0"/>
              <a:t>Material properties used</a:t>
            </a:r>
          </a:p>
          <a:p>
            <a:pPr algn="just">
              <a:lnSpc>
                <a:spcPct val="100000"/>
              </a:lnSpc>
            </a:pPr>
            <a:r>
              <a:rPr lang="en-US" sz="2400" dirty="0"/>
              <a:t>Physical properties used</a:t>
            </a:r>
          </a:p>
          <a:p>
            <a:pPr algn="just">
              <a:lnSpc>
                <a:spcPct val="100000"/>
              </a:lnSpc>
            </a:pPr>
            <a:r>
              <a:rPr lang="en-US" sz="2400" dirty="0" smtClean="0"/>
              <a:t>Loads</a:t>
            </a:r>
            <a:endParaRPr lang="en-US" sz="2400" dirty="0"/>
          </a:p>
          <a:p>
            <a:pPr algn="just">
              <a:lnSpc>
                <a:spcPct val="100000"/>
              </a:lnSpc>
            </a:pPr>
            <a:r>
              <a:rPr lang="en-US" sz="2400" dirty="0"/>
              <a:t>Boundary </a:t>
            </a:r>
            <a:r>
              <a:rPr lang="en-US" sz="2400" dirty="0" smtClean="0"/>
              <a:t>conditions</a:t>
            </a:r>
          </a:p>
          <a:p>
            <a:pPr algn="just">
              <a:lnSpc>
                <a:spcPct val="100000"/>
              </a:lnSpc>
            </a:pPr>
            <a:r>
              <a:rPr lang="en-US" sz="2400" dirty="0" smtClean="0"/>
              <a:t>Key inputs related to the analyses like frequency step, number of modes considered etc.</a:t>
            </a:r>
            <a:endParaRPr lang="en-US" sz="2400" dirty="0"/>
          </a:p>
          <a:p>
            <a:pPr lvl="1" algn="just"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892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CFC21DF-3D86-ED50-A18C-68C0A1D27D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0CC630-FEA4-466D-BC0A-6D166A662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472D-9045-4A66-BA37-EA7EF46A2C21}" type="datetime1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7ADC00-E41D-079D-7F08-36A6DD218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771D-C6E9-4C7E-BAA5-6DF1A81E285A}" type="slidenum">
              <a:rPr lang="en-IN" smtClean="0"/>
              <a:pPr/>
              <a:t>9</a:t>
            </a:fld>
            <a:endParaRPr lang="en-IN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51C581FD-3455-7059-6241-FC0FE6CF7865}"/>
              </a:ext>
            </a:extLst>
          </p:cNvPr>
          <p:cNvSpPr txBox="1">
            <a:spLocks/>
          </p:cNvSpPr>
          <p:nvPr/>
        </p:nvSpPr>
        <p:spPr>
          <a:xfrm>
            <a:off x="838200" y="-9043"/>
            <a:ext cx="10515600" cy="654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/>
              <a:t>Analysis and Results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B1940DF5-534F-13EF-D68E-BC579E5BC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962" y="727038"/>
            <a:ext cx="10515600" cy="513707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400" dirty="0" smtClean="0"/>
              <a:t>Key results from the analysis in the form of deformation, graphs, tables, contours etc.</a:t>
            </a:r>
          </a:p>
          <a:p>
            <a:pPr algn="just">
              <a:lnSpc>
                <a:spcPct val="100000"/>
              </a:lnSpc>
            </a:pPr>
            <a:r>
              <a:rPr lang="en-US" sz="2400" dirty="0" smtClean="0"/>
              <a:t>Interpretation of results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2400" dirty="0"/>
          </a:p>
          <a:p>
            <a:pPr algn="just">
              <a:lnSpc>
                <a:spcPct val="100000"/>
              </a:lnSpc>
            </a:pPr>
            <a:endParaRPr lang="en-US" sz="3200" b="1" dirty="0"/>
          </a:p>
          <a:p>
            <a:pPr algn="just"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937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east_template" id="{03395A47-2BDD-4263-BB5D-6DCED34C820A}" vid="{42C8E31B-A907-4EB9-BF7C-30E38B07B92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Feast_template</Template>
  <TotalTime>3476</TotalTime>
  <Words>409</Words>
  <Application>Microsoft Office PowerPoint</Application>
  <PresentationFormat>Custom</PresentationFormat>
  <Paragraphs>93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Design Competition</vt:lpstr>
      <vt:lpstr>Slide 2</vt:lpstr>
      <vt:lpstr>Slide 3</vt:lpstr>
      <vt:lpstr>Title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FSDD</dc:creator>
  <cp:lastModifiedBy>ADMIN</cp:lastModifiedBy>
  <cp:revision>204</cp:revision>
  <dcterms:created xsi:type="dcterms:W3CDTF">2021-02-15T06:20:26Z</dcterms:created>
  <dcterms:modified xsi:type="dcterms:W3CDTF">2025-01-20T21:14:26Z</dcterms:modified>
</cp:coreProperties>
</file>